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65" r:id="rId16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13" d="100"/>
          <a:sy n="113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030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2056019" y="-1222724"/>
            <a:ext cx="5032058" cy="5032058"/>
          </a:xfrm>
          <a:prstGeom prst="ellipse">
            <a:avLst/>
          </a:prstGeom>
          <a:solidFill>
            <a:srgbClr val="000000">
              <a:alpha val="6000"/>
            </a:srgbClr>
          </a:solidFill>
          <a:ln/>
        </p:spPr>
      </p:sp>
      <p:sp>
        <p:nvSpPr>
          <p:cNvPr id="3" name="Title"/>
          <p:cNvSpPr/>
          <p:nvPr/>
        </p:nvSpPr>
        <p:spPr>
          <a:xfrm>
            <a:off x="758381" y="1282113"/>
            <a:ext cx="7620000" cy="89873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529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Sea Safety and Coastal Pollution: Current Issues and Challenges</a:t>
            </a:r>
            <a:endParaRPr lang="en-US" sz="2529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taticPath"/>
          <p:cNvSpPr/>
          <p:nvPr/>
        </p:nvSpPr>
        <p:spPr>
          <a:xfrm>
            <a:off x="7190137" y="3357658"/>
            <a:ext cx="2394585" cy="239458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5" name="StaticPath"/>
          <p:cNvSpPr/>
          <p:nvPr/>
        </p:nvSpPr>
        <p:spPr>
          <a:xfrm>
            <a:off x="-957929" y="-1222724"/>
            <a:ext cx="1991678" cy="1991677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03609" y="4340114"/>
            <a:ext cx="571500" cy="571500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7" name="StaticPath"/>
          <p:cNvSpPr/>
          <p:nvPr/>
        </p:nvSpPr>
        <p:spPr>
          <a:xfrm>
            <a:off x="939165" y="4348163"/>
            <a:ext cx="571500" cy="571500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8" name="StaticPath"/>
          <p:cNvSpPr/>
          <p:nvPr/>
        </p:nvSpPr>
        <p:spPr>
          <a:xfrm>
            <a:off x="620268" y="4338923"/>
            <a:ext cx="571500" cy="571500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9" name="Title">
            <a:extLst>
              <a:ext uri="{FF2B5EF4-FFF2-40B4-BE49-F238E27FC236}">
                <a16:creationId xmlns:a16="http://schemas.microsoft.com/office/drawing/2014/main" id="{A81F6DE4-B561-485A-9CCE-D5AB5900DB52}"/>
              </a:ext>
            </a:extLst>
          </p:cNvPr>
          <p:cNvSpPr/>
          <p:nvPr/>
        </p:nvSpPr>
        <p:spPr>
          <a:xfrm>
            <a:off x="758381" y="2708426"/>
            <a:ext cx="7620000" cy="89873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altLang="ko-KR" sz="200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14</a:t>
            </a:r>
            <a:r>
              <a:rPr lang="en-US" altLang="ko-KR" sz="2000" baseline="3000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th</a:t>
            </a:r>
            <a:r>
              <a:rPr lang="en-US" altLang="ko-KR" sz="200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March, 2025</a:t>
            </a:r>
          </a:p>
          <a:p>
            <a:pPr marL="0" indent="0" algn="ctr">
              <a:buNone/>
            </a:pPr>
            <a:r>
              <a:rPr lang="en-US" altLang="ko-KR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Byeon, Seongjoon (Ph.D., </a:t>
            </a:r>
            <a:r>
              <a:rPr lang="en-US" altLang="ko-KR" sz="2000" dirty="0" err="1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Newcon</a:t>
            </a:r>
            <a:r>
              <a:rPr lang="en-US" altLang="ko-KR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)</a:t>
            </a:r>
            <a:endParaRPr lang="en-US" sz="20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-842581" y="437150"/>
            <a:ext cx="4014788" cy="4014788"/>
          </a:xfrm>
          <a:prstGeom prst="ellipse">
            <a:avLst/>
          </a:prstGeom>
          <a:solidFill>
            <a:srgbClr val="000000">
              <a:alpha val="4000"/>
            </a:srgbClr>
          </a:solidFill>
          <a:ln/>
        </p:spPr>
      </p:sp>
      <p:sp>
        <p:nvSpPr>
          <p:cNvPr id="3" name="Title"/>
          <p:cNvSpPr/>
          <p:nvPr/>
        </p:nvSpPr>
        <p:spPr>
          <a:xfrm>
            <a:off x="285417" y="2160080"/>
            <a:ext cx="3467148" cy="823389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2371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Future Challenges and Strategic Goals</a:t>
            </a:r>
            <a:endParaRPr lang="en-US" sz="2371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taticPath"/>
          <p:cNvSpPr/>
          <p:nvPr/>
        </p:nvSpPr>
        <p:spPr>
          <a:xfrm>
            <a:off x="6677739" y="195072"/>
            <a:ext cx="911543" cy="911543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5" name="StaticPath"/>
          <p:cNvSpPr/>
          <p:nvPr/>
        </p:nvSpPr>
        <p:spPr>
          <a:xfrm>
            <a:off x="7963376" y="4002548"/>
            <a:ext cx="677228" cy="677228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6" name="StaticPath"/>
          <p:cNvSpPr/>
          <p:nvPr/>
        </p:nvSpPr>
        <p:spPr>
          <a:xfrm>
            <a:off x="-1162717" y="-991076"/>
            <a:ext cx="2514600" cy="2514600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7" name="Question topic"/>
          <p:cNvSpPr/>
          <p:nvPr/>
        </p:nvSpPr>
        <p:spPr>
          <a:xfrm>
            <a:off x="2950607" y="689991"/>
            <a:ext cx="2286000" cy="30137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599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Looking Forward</a:t>
            </a:r>
            <a:endParaRPr lang="en-US" sz="1599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8" name="Text"/>
          <p:cNvSpPr/>
          <p:nvPr/>
        </p:nvSpPr>
        <p:spPr>
          <a:xfrm>
            <a:off x="5193649" y="2192369"/>
            <a:ext cx="2810589" cy="143151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775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The Sea Safety and Coastal Pollution Committee must tackle growing industrial activities, climate-related threats, and the enforcement of international agreements. Strengthening collaboration, investing in new solutions, and engaging stakeholders will be key to making a lasting impact.</a:t>
            </a:r>
            <a:endParaRPr lang="en-US" sz="775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9" name="Question"/>
          <p:cNvSpPr/>
          <p:nvPr/>
        </p:nvSpPr>
        <p:spPr>
          <a:xfrm>
            <a:off x="5408343" y="1518428"/>
            <a:ext cx="2381250" cy="25831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88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What are the main challenges we must overcome in the coming years?</a:t>
            </a:r>
            <a:endParaRPr lang="en-US" sz="881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0" name="StaticPath"/>
          <p:cNvSpPr/>
          <p:nvPr/>
        </p:nvSpPr>
        <p:spPr>
          <a:xfrm>
            <a:off x="2976229" y="323231"/>
            <a:ext cx="2128838" cy="1020128"/>
          </a:xfrm>
          <a:prstGeom prst="ellipse">
            <a:avLst/>
          </a:prstGeom>
          <a:solidFill>
            <a:srgbClr val="000000">
              <a:alpha val="0"/>
            </a:srgbClr>
          </a:solidFill>
          <a:ln w="12700">
            <a:solidFill>
              <a:srgbClr val="000000"/>
            </a:solidFill>
            <a:prstDash val="solid"/>
          </a:ln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-842581" y="437150"/>
            <a:ext cx="4014788" cy="4014788"/>
          </a:xfrm>
          <a:prstGeom prst="ellipse">
            <a:avLst/>
          </a:prstGeom>
          <a:solidFill>
            <a:srgbClr val="000000">
              <a:alpha val="4000"/>
            </a:srgbClr>
          </a:solidFill>
          <a:ln/>
        </p:spPr>
      </p:sp>
      <p:sp>
        <p:nvSpPr>
          <p:cNvPr id="3" name="Title"/>
          <p:cNvSpPr/>
          <p:nvPr/>
        </p:nvSpPr>
        <p:spPr>
          <a:xfrm>
            <a:off x="285417" y="2160080"/>
            <a:ext cx="3467148" cy="823389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2679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Conclusion and Call to Action</a:t>
            </a:r>
            <a:endParaRPr lang="en-US" sz="2679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taticPath"/>
          <p:cNvSpPr/>
          <p:nvPr/>
        </p:nvSpPr>
        <p:spPr>
          <a:xfrm>
            <a:off x="6677739" y="195072"/>
            <a:ext cx="911543" cy="911543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5" name="StaticPath"/>
          <p:cNvSpPr/>
          <p:nvPr/>
        </p:nvSpPr>
        <p:spPr>
          <a:xfrm>
            <a:off x="7963376" y="4002548"/>
            <a:ext cx="677228" cy="677228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6" name="StaticPath"/>
          <p:cNvSpPr/>
          <p:nvPr/>
        </p:nvSpPr>
        <p:spPr>
          <a:xfrm>
            <a:off x="-1162717" y="-991076"/>
            <a:ext cx="2514600" cy="2514600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7" name="Question topic"/>
          <p:cNvSpPr/>
          <p:nvPr/>
        </p:nvSpPr>
        <p:spPr>
          <a:xfrm>
            <a:off x="2950607" y="689991"/>
            <a:ext cx="2286000" cy="30137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655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Final Thoughts</a:t>
            </a:r>
            <a:endParaRPr lang="en-US" sz="1655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8" name="Text"/>
          <p:cNvSpPr/>
          <p:nvPr/>
        </p:nvSpPr>
        <p:spPr>
          <a:xfrm>
            <a:off x="5193649" y="2192369"/>
            <a:ext cx="2810589" cy="143151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846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By embracing innovative solutions, enforcing regulations, and fostering international cooperation, we can protect our oceans for future generations. Our committee plays a pivotal role in shaping these initiatives—let’s take action together!</a:t>
            </a:r>
            <a:endParaRPr lang="en-US" sz="846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9" name="Question"/>
          <p:cNvSpPr/>
          <p:nvPr/>
        </p:nvSpPr>
        <p:spPr>
          <a:xfrm>
            <a:off x="5408343" y="1518428"/>
            <a:ext cx="2381250" cy="25831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815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How can we collectively contribute to a safer and cleaner marine environment?</a:t>
            </a:r>
            <a:endParaRPr lang="en-US" sz="815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0" name="StaticPath"/>
          <p:cNvSpPr/>
          <p:nvPr/>
        </p:nvSpPr>
        <p:spPr>
          <a:xfrm>
            <a:off x="2976229" y="323231"/>
            <a:ext cx="2128838" cy="1020128"/>
          </a:xfrm>
          <a:prstGeom prst="ellipse">
            <a:avLst/>
          </a:prstGeom>
          <a:solidFill>
            <a:srgbClr val="000000">
              <a:alpha val="0"/>
            </a:srgbClr>
          </a:solidFill>
          <a:ln w="12700">
            <a:solidFill>
              <a:srgbClr val="000000"/>
            </a:solidFill>
            <a:prstDash val="solid"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3" name="Title"/>
          <p:cNvSpPr/>
          <p:nvPr/>
        </p:nvSpPr>
        <p:spPr>
          <a:xfrm>
            <a:off x="1190625" y="357188"/>
            <a:ext cx="5715000" cy="571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32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Current Issues and Trends in Sea Safety and Coastal Pollution</a:t>
            </a:r>
            <a:endParaRPr lang="en-US" sz="133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ubtitle 1"/>
          <p:cNvSpPr/>
          <p:nvPr/>
        </p:nvSpPr>
        <p:spPr>
          <a:xfrm>
            <a:off x="714375" y="1190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192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Increasing Coastal Pollution</a:t>
            </a:r>
            <a:endParaRPr lang="en-US" sz="11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Paragraph 1"/>
          <p:cNvSpPr/>
          <p:nvPr/>
        </p:nvSpPr>
        <p:spPr>
          <a:xfrm>
            <a:off x="714375" y="1571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274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Coastal pollution has been rising due to plastic waste, oil spills, and untreated industrial discharge, affecting marine life and ecosystems.</a:t>
            </a:r>
            <a:endParaRPr lang="en-US" sz="1274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6" name="Subtitle 2"/>
          <p:cNvSpPr/>
          <p:nvPr/>
        </p:nvSpPr>
        <p:spPr>
          <a:xfrm>
            <a:off x="714375" y="2524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192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Maritime Safety Challenges</a:t>
            </a:r>
            <a:endParaRPr lang="en-US" sz="11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7" name="Paragraph 2"/>
          <p:cNvSpPr/>
          <p:nvPr/>
        </p:nvSpPr>
        <p:spPr>
          <a:xfrm>
            <a:off x="714375" y="2905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274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Rising maritime accidents, climate change effects, and outdated safety protocols pose significant threats to sea safety.</a:t>
            </a:r>
            <a:endParaRPr lang="en-US" sz="1274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8" name="Subtitle 3"/>
          <p:cNvSpPr/>
          <p:nvPr/>
        </p:nvSpPr>
        <p:spPr>
          <a:xfrm>
            <a:off x="714375" y="3619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192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Regulatory Changes and Technology</a:t>
            </a:r>
            <a:endParaRPr lang="en-US" sz="11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9" name="Paragraph 3"/>
          <p:cNvSpPr/>
          <p:nvPr/>
        </p:nvSpPr>
        <p:spPr>
          <a:xfrm>
            <a:off x="714375" y="4000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274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International organizations are strengthening regulations while AI and drone technologies are being adopted to enhance monitoring and enforcement.</a:t>
            </a:r>
            <a:endParaRPr lang="en-US" sz="1274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pic>
        <p:nvPicPr>
          <p:cNvPr id="10" name="Image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5" y="1333500"/>
            <a:ext cx="2476500" cy="2476500"/>
          </a:xfrm>
          <a:prstGeom prst="rect">
            <a:avLst/>
          </a:prstGeom>
        </p:spPr>
      </p:pic>
      <p:sp>
        <p:nvSpPr>
          <p:cNvPr id="11" name="StaticPath"/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/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3" name="Title"/>
          <p:cNvSpPr/>
          <p:nvPr/>
        </p:nvSpPr>
        <p:spPr>
          <a:xfrm>
            <a:off x="1190625" y="357188"/>
            <a:ext cx="5715000" cy="571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810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Solutions and Response Strategies</a:t>
            </a:r>
            <a:endParaRPr lang="en-US" sz="181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ubtitle 1"/>
          <p:cNvSpPr/>
          <p:nvPr/>
        </p:nvSpPr>
        <p:spPr>
          <a:xfrm>
            <a:off x="714375" y="1190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992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Strengthening Pollution Prevention Policies</a:t>
            </a:r>
            <a:endParaRPr lang="en-US" sz="9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Paragraph 1"/>
          <p:cNvSpPr/>
          <p:nvPr/>
        </p:nvSpPr>
        <p:spPr>
          <a:xfrm>
            <a:off x="714375" y="1571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63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Governments and organizations must enforce stricter regulations on industrial waste, oil spills, and plastic pollution.</a:t>
            </a:r>
            <a:endParaRPr lang="en-US" sz="136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6" name="Subtitle 2"/>
          <p:cNvSpPr/>
          <p:nvPr/>
        </p:nvSpPr>
        <p:spPr>
          <a:xfrm>
            <a:off x="714375" y="2524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992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Enhancing Maritime Safety Measures</a:t>
            </a:r>
            <a:endParaRPr lang="en-US" sz="9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7" name="Paragraph 2"/>
          <p:cNvSpPr/>
          <p:nvPr/>
        </p:nvSpPr>
        <p:spPr>
          <a:xfrm>
            <a:off x="714375" y="2905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63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Advanced tracking systems, emergency response improvements, and crew training are essential for reducing accidents.</a:t>
            </a:r>
            <a:endParaRPr lang="en-US" sz="136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8" name="Subtitle 3"/>
          <p:cNvSpPr/>
          <p:nvPr/>
        </p:nvSpPr>
        <p:spPr>
          <a:xfrm>
            <a:off x="714375" y="3619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992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Community Engagement and International Cooperation</a:t>
            </a:r>
            <a:endParaRPr lang="en-US" sz="9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9" name="Paragraph 3"/>
          <p:cNvSpPr/>
          <p:nvPr/>
        </p:nvSpPr>
        <p:spPr>
          <a:xfrm>
            <a:off x="714375" y="4000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63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Collaborative efforts between nations, NGOs, and local communities are crucial for effective solutions.</a:t>
            </a:r>
            <a:endParaRPr lang="en-US" sz="136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pic>
        <p:nvPicPr>
          <p:cNvPr id="10" name="Image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5" y="1333500"/>
            <a:ext cx="2476500" cy="2476500"/>
          </a:xfrm>
          <a:prstGeom prst="rect">
            <a:avLst/>
          </a:prstGeom>
        </p:spPr>
      </p:pic>
      <p:sp>
        <p:nvSpPr>
          <p:cNvPr id="11" name="StaticPath"/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/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-842581" y="437150"/>
            <a:ext cx="4014788" cy="4014788"/>
          </a:xfrm>
          <a:prstGeom prst="ellipse">
            <a:avLst/>
          </a:prstGeom>
          <a:solidFill>
            <a:srgbClr val="000000">
              <a:alpha val="4000"/>
            </a:srgbClr>
          </a:solidFill>
          <a:ln/>
        </p:spPr>
      </p:sp>
      <p:sp>
        <p:nvSpPr>
          <p:cNvPr id="3" name="Title"/>
          <p:cNvSpPr/>
          <p:nvPr/>
        </p:nvSpPr>
        <p:spPr>
          <a:xfrm>
            <a:off x="285417" y="2160080"/>
            <a:ext cx="3467148" cy="823389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2634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Future Directions and Our Role</a:t>
            </a:r>
            <a:endParaRPr lang="en-US" sz="2634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taticPath"/>
          <p:cNvSpPr/>
          <p:nvPr/>
        </p:nvSpPr>
        <p:spPr>
          <a:xfrm>
            <a:off x="6677739" y="195072"/>
            <a:ext cx="911543" cy="911543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5" name="StaticPath"/>
          <p:cNvSpPr/>
          <p:nvPr/>
        </p:nvSpPr>
        <p:spPr>
          <a:xfrm>
            <a:off x="7963376" y="4002548"/>
            <a:ext cx="677228" cy="677228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6" name="StaticPath"/>
          <p:cNvSpPr/>
          <p:nvPr/>
        </p:nvSpPr>
        <p:spPr>
          <a:xfrm>
            <a:off x="-1162717" y="-991076"/>
            <a:ext cx="2514600" cy="2514600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7" name="Question topic"/>
          <p:cNvSpPr/>
          <p:nvPr/>
        </p:nvSpPr>
        <p:spPr>
          <a:xfrm>
            <a:off x="2950607" y="689991"/>
            <a:ext cx="2286000" cy="30137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29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Collaborative Solutions</a:t>
            </a:r>
            <a:endParaRPr lang="en-US" sz="1291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8" name="Text"/>
          <p:cNvSpPr/>
          <p:nvPr/>
        </p:nvSpPr>
        <p:spPr>
          <a:xfrm>
            <a:off x="5193649" y="2192369"/>
            <a:ext cx="2810589" cy="143151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824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Our committee plays a crucial role in addressing these challenges by fostering policy development, technological advancements, and stakeholder cooperation. By working together, we can ensure a safer and cleaner marine environment for future generations.</a:t>
            </a:r>
            <a:endParaRPr lang="en-US" sz="824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9" name="Question"/>
          <p:cNvSpPr/>
          <p:nvPr/>
        </p:nvSpPr>
        <p:spPr>
          <a:xfrm>
            <a:off x="5408343" y="1518428"/>
            <a:ext cx="2381250" cy="25831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815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How can we contribute to improving sea safety and reducing coastal pollution?</a:t>
            </a:r>
            <a:endParaRPr lang="en-US" sz="815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0" name="StaticPath"/>
          <p:cNvSpPr/>
          <p:nvPr/>
        </p:nvSpPr>
        <p:spPr>
          <a:xfrm>
            <a:off x="2976229" y="323231"/>
            <a:ext cx="2128838" cy="1020128"/>
          </a:xfrm>
          <a:prstGeom prst="ellipse">
            <a:avLst/>
          </a:prstGeom>
          <a:solidFill>
            <a:srgbClr val="000000">
              <a:alpha val="0"/>
            </a:srgbClr>
          </a:solidFill>
          <a:ln w="12700">
            <a:solidFill>
              <a:srgbClr val="000000"/>
            </a:solidFill>
            <a:prstDash val="solid"/>
          </a:ln>
        </p:spPr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2056019" y="-1222724"/>
            <a:ext cx="5032058" cy="5032058"/>
          </a:xfrm>
          <a:prstGeom prst="ellipse">
            <a:avLst/>
          </a:prstGeom>
          <a:solidFill>
            <a:srgbClr val="000000">
              <a:alpha val="6000"/>
            </a:srgbClr>
          </a:solidFill>
          <a:ln/>
        </p:spPr>
      </p:sp>
      <p:sp>
        <p:nvSpPr>
          <p:cNvPr id="3" name="Title"/>
          <p:cNvSpPr/>
          <p:nvPr/>
        </p:nvSpPr>
        <p:spPr>
          <a:xfrm>
            <a:off x="758381" y="2122408"/>
            <a:ext cx="7620000" cy="89873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5733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Discussions</a:t>
            </a:r>
            <a:endParaRPr lang="en-US" sz="573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taticPath"/>
          <p:cNvSpPr/>
          <p:nvPr/>
        </p:nvSpPr>
        <p:spPr>
          <a:xfrm>
            <a:off x="7190137" y="3357658"/>
            <a:ext cx="2394585" cy="239458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5" name="StaticPath"/>
          <p:cNvSpPr/>
          <p:nvPr/>
        </p:nvSpPr>
        <p:spPr>
          <a:xfrm>
            <a:off x="-957929" y="-1222724"/>
            <a:ext cx="1991678" cy="1991677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03609" y="4340114"/>
            <a:ext cx="571500" cy="571500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7" name="StaticPath"/>
          <p:cNvSpPr/>
          <p:nvPr/>
        </p:nvSpPr>
        <p:spPr>
          <a:xfrm>
            <a:off x="939165" y="4348163"/>
            <a:ext cx="571500" cy="571500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8" name="StaticPath"/>
          <p:cNvSpPr/>
          <p:nvPr/>
        </p:nvSpPr>
        <p:spPr>
          <a:xfrm>
            <a:off x="620268" y="4338923"/>
            <a:ext cx="571500" cy="571500"/>
          </a:xfrm>
          <a:prstGeom prst="ellipse">
            <a:avLst/>
          </a:prstGeom>
          <a:solidFill>
            <a:srgbClr val="FF9800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3" name="Title"/>
          <p:cNvSpPr/>
          <p:nvPr/>
        </p:nvSpPr>
        <p:spPr>
          <a:xfrm>
            <a:off x="1190625" y="357188"/>
            <a:ext cx="5715000" cy="571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Committee Overview: Sea Safety and Coastal Pollution</a:t>
            </a:r>
            <a:endParaRPr 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ubtitle 1"/>
          <p:cNvSpPr/>
          <p:nvPr/>
        </p:nvSpPr>
        <p:spPr>
          <a:xfrm>
            <a:off x="714375" y="1190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43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Committee's Mission</a:t>
            </a:r>
            <a:endParaRPr lang="en-US" sz="134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Paragraph 1"/>
          <p:cNvSpPr/>
          <p:nvPr/>
        </p:nvSpPr>
        <p:spPr>
          <a:xfrm>
            <a:off x="714375" y="1571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196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The Sea Safety and Coastal Pollution Committee aims to mitigate maritime risks and combat coastal pollution through policy advocacy, technological advancements, and stakeholder collaboration.</a:t>
            </a:r>
            <a:endParaRPr lang="en-US" sz="1196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6" name="Subtitle 2"/>
          <p:cNvSpPr/>
          <p:nvPr/>
        </p:nvSpPr>
        <p:spPr>
          <a:xfrm>
            <a:off x="714375" y="2524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43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Core Responsibilities</a:t>
            </a:r>
            <a:endParaRPr lang="en-US" sz="134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7" name="Paragraph 2"/>
          <p:cNvSpPr/>
          <p:nvPr/>
        </p:nvSpPr>
        <p:spPr>
          <a:xfrm>
            <a:off x="714375" y="2905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196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Our committee focuses on developing safety measures, enforcing environmental regulations, and fostering partnerships for cleaner oceans.</a:t>
            </a:r>
            <a:endParaRPr lang="en-US" sz="1196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8" name="Subtitle 3"/>
          <p:cNvSpPr/>
          <p:nvPr/>
        </p:nvSpPr>
        <p:spPr>
          <a:xfrm>
            <a:off x="714375" y="3619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43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Relation to the YES Initiative</a:t>
            </a:r>
            <a:endParaRPr lang="en-US" sz="134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9" name="Paragraph 3"/>
          <p:cNvSpPr/>
          <p:nvPr/>
        </p:nvSpPr>
        <p:spPr>
          <a:xfrm>
            <a:off x="714375" y="4000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196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As part of the YES Initiative, we align with broader environmental goals to ensure sustainable maritime operations and pollution prevention.</a:t>
            </a:r>
            <a:endParaRPr lang="en-US" sz="1196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pic>
        <p:nvPicPr>
          <p:cNvPr id="10" name="Image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5" y="1333500"/>
            <a:ext cx="2476500" cy="2476500"/>
          </a:xfrm>
          <a:prstGeom prst="rect">
            <a:avLst/>
          </a:prstGeom>
        </p:spPr>
      </p:pic>
      <p:sp>
        <p:nvSpPr>
          <p:cNvPr id="11" name="StaticPath"/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/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3852767" y="169640"/>
            <a:ext cx="3157538" cy="3157538"/>
          </a:xfrm>
          <a:prstGeom prst="ellipse">
            <a:avLst/>
          </a:prstGeom>
          <a:solidFill>
            <a:srgbClr val="000000">
              <a:alpha val="4000"/>
            </a:srgbClr>
          </a:solidFill>
          <a:ln/>
        </p:spPr>
      </p:sp>
      <p:sp>
        <p:nvSpPr>
          <p:cNvPr id="3" name="StaticPath"/>
          <p:cNvSpPr/>
          <p:nvPr/>
        </p:nvSpPr>
        <p:spPr>
          <a:xfrm>
            <a:off x="3906869" y="-1913049"/>
            <a:ext cx="2428875" cy="242887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4" name="Title"/>
          <p:cNvSpPr/>
          <p:nvPr/>
        </p:nvSpPr>
        <p:spPr>
          <a:xfrm>
            <a:off x="4304062" y="1697879"/>
            <a:ext cx="2302794" cy="27769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638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Importance of Sea Safety and Coastal Pollution Prevention</a:t>
            </a:r>
            <a:endParaRPr lang="en-US" sz="1638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Bullet circle 1"/>
          <p:cNvSpPr/>
          <p:nvPr/>
        </p:nvSpPr>
        <p:spPr>
          <a:xfrm>
            <a:off x="347662" y="857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6" name="Bullet index 1"/>
          <p:cNvSpPr/>
          <p:nvPr/>
        </p:nvSpPr>
        <p:spPr>
          <a:xfrm>
            <a:off x="879634" y="966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3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Prompt-Bold" pitchFamily="34" charset="-120"/>
              </a:rPr>
              <a:t>01</a:t>
            </a:r>
            <a:endParaRPr lang="en-US" sz="149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7" name="Bullet text 1"/>
          <p:cNvSpPr/>
          <p:nvPr/>
        </p:nvSpPr>
        <p:spPr>
          <a:xfrm>
            <a:off x="1388221" y="966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92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Impact on marine ecosystems and biodiversity.</a:t>
            </a:r>
            <a:endParaRPr lang="en-US" sz="10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8" name="Bullet circle 2"/>
          <p:cNvSpPr/>
          <p:nvPr/>
        </p:nvSpPr>
        <p:spPr>
          <a:xfrm>
            <a:off x="347662" y="1619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9" name="Bullet index 2"/>
          <p:cNvSpPr/>
          <p:nvPr/>
        </p:nvSpPr>
        <p:spPr>
          <a:xfrm>
            <a:off x="879634" y="1728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3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Prompt-Bold" pitchFamily="34" charset="-120"/>
              </a:rPr>
              <a:t>02</a:t>
            </a:r>
            <a:endParaRPr lang="en-US" sz="149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0" name="Bullet text 2"/>
          <p:cNvSpPr/>
          <p:nvPr/>
        </p:nvSpPr>
        <p:spPr>
          <a:xfrm>
            <a:off x="1388221" y="1728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92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Threats to human health and coastal communities.</a:t>
            </a:r>
            <a:endParaRPr lang="en-US" sz="10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1" name="Bullet circle 3"/>
          <p:cNvSpPr/>
          <p:nvPr/>
        </p:nvSpPr>
        <p:spPr>
          <a:xfrm>
            <a:off x="347662" y="2381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12" name="Bullet index 3"/>
          <p:cNvSpPr/>
          <p:nvPr/>
        </p:nvSpPr>
        <p:spPr>
          <a:xfrm>
            <a:off x="879634" y="2490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3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Prompt-Bold" pitchFamily="34" charset="-120"/>
              </a:rPr>
              <a:t>03</a:t>
            </a:r>
            <a:endParaRPr lang="en-US" sz="149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3" name="Bullet text 3"/>
          <p:cNvSpPr/>
          <p:nvPr/>
        </p:nvSpPr>
        <p:spPr>
          <a:xfrm>
            <a:off x="1388221" y="2490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92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Economic consequences for fisheries and tourism.</a:t>
            </a:r>
            <a:endParaRPr lang="en-US" sz="10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4" name="Bullet circle 4"/>
          <p:cNvSpPr/>
          <p:nvPr/>
        </p:nvSpPr>
        <p:spPr>
          <a:xfrm>
            <a:off x="347662" y="3143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15" name="Bullet index 4"/>
          <p:cNvSpPr/>
          <p:nvPr/>
        </p:nvSpPr>
        <p:spPr>
          <a:xfrm>
            <a:off x="879634" y="3252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3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Prompt-Bold" pitchFamily="34" charset="-120"/>
              </a:rPr>
              <a:t>04</a:t>
            </a:r>
            <a:endParaRPr lang="en-US" sz="149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6" name="Bullet text 4"/>
          <p:cNvSpPr/>
          <p:nvPr/>
        </p:nvSpPr>
        <p:spPr>
          <a:xfrm>
            <a:off x="1388221" y="3252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92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International regulations and environmental policies.</a:t>
            </a:r>
            <a:endParaRPr lang="en-US" sz="10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7" name="Bullet circle 5"/>
          <p:cNvSpPr/>
          <p:nvPr/>
        </p:nvSpPr>
        <p:spPr>
          <a:xfrm>
            <a:off x="347662" y="3905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18" name="Bullet index 5"/>
          <p:cNvSpPr/>
          <p:nvPr/>
        </p:nvSpPr>
        <p:spPr>
          <a:xfrm>
            <a:off x="879634" y="4014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3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Prompt-Bold" pitchFamily="34" charset="-120"/>
              </a:rPr>
              <a:t>05</a:t>
            </a:r>
            <a:endParaRPr lang="en-US" sz="1493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9" name="Bullet text 5"/>
          <p:cNvSpPr/>
          <p:nvPr/>
        </p:nvSpPr>
        <p:spPr>
          <a:xfrm>
            <a:off x="1388221" y="4014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92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The role of the YES Initiative in addressing these issues.</a:t>
            </a:r>
            <a:endParaRPr lang="en-US" sz="1092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pic>
        <p:nvPicPr>
          <p:cNvPr id="20" name="Image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916" y="2586085"/>
            <a:ext cx="2383631" cy="23836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/>
          <p:nvPr/>
        </p:nvSpPr>
        <p:spPr>
          <a:xfrm>
            <a:off x="3143250" y="262366"/>
            <a:ext cx="2857500" cy="51663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055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Key Issues in Sea Safety and Coastal Pollution</a:t>
            </a:r>
            <a:endParaRPr lang="en-US" sz="1055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pic>
        <p:nvPicPr>
          <p:cNvPr id="3" name="Image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4875"/>
            <a:ext cx="3047643" cy="3047643"/>
          </a:xfrm>
          <a:prstGeom prst="rect">
            <a:avLst/>
          </a:prstGeom>
        </p:spPr>
      </p:pic>
      <p:pic>
        <p:nvPicPr>
          <p:cNvPr id="4" name="Image 2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904875"/>
            <a:ext cx="3047643" cy="3047643"/>
          </a:xfrm>
          <a:prstGeom prst="rect">
            <a:avLst/>
          </a:prstGeom>
        </p:spPr>
      </p:pic>
      <p:pic>
        <p:nvPicPr>
          <p:cNvPr id="5" name="Image 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904875"/>
            <a:ext cx="3047643" cy="3047643"/>
          </a:xfrm>
          <a:prstGeom prst="rect">
            <a:avLst/>
          </a:prstGeom>
        </p:spPr>
      </p:pic>
      <p:sp>
        <p:nvSpPr>
          <p:cNvPr id="6" name="Text"/>
          <p:cNvSpPr/>
          <p:nvPr/>
        </p:nvSpPr>
        <p:spPr>
          <a:xfrm>
            <a:off x="74628" y="4159472"/>
            <a:ext cx="9069372" cy="79748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00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These are some of the most pressing challenges facing maritime safety and coastal environments today.</a:t>
            </a:r>
            <a:endParaRPr lang="en-US" sz="14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120206" y="0"/>
            <a:ext cx="902970" cy="902970"/>
          </a:xfrm>
          <a:prstGeom prst="ellipse">
            <a:avLst/>
          </a:prstGeom>
          <a:solidFill>
            <a:srgbClr val="000000">
              <a:alpha val="0"/>
            </a:srgbClr>
          </a:solidFill>
          <a:ln w="169333">
            <a:solidFill>
              <a:srgbClr val="FF9800"/>
            </a:solidFill>
            <a:prstDash val="solid"/>
          </a:ln>
        </p:spPr>
      </p:sp>
      <p:sp>
        <p:nvSpPr>
          <p:cNvPr id="3" name="Title"/>
          <p:cNvSpPr/>
          <p:nvPr/>
        </p:nvSpPr>
        <p:spPr>
          <a:xfrm>
            <a:off x="2428875" y="274987"/>
            <a:ext cx="4286250" cy="54354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857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Key Issues in Sea Safety and Coastal Pollution</a:t>
            </a:r>
            <a:endParaRPr lang="en-US" sz="1857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taticPath"/>
          <p:cNvSpPr/>
          <p:nvPr/>
        </p:nvSpPr>
        <p:spPr>
          <a:xfrm>
            <a:off x="8304324" y="214312"/>
            <a:ext cx="602933" cy="602933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5" name="StaticPath"/>
          <p:cNvSpPr/>
          <p:nvPr/>
        </p:nvSpPr>
        <p:spPr>
          <a:xfrm>
            <a:off x="482679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426952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7" name="StaticPath"/>
          <p:cNvSpPr/>
          <p:nvPr/>
        </p:nvSpPr>
        <p:spPr>
          <a:xfrm>
            <a:off x="6362890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8" name="Form title 1"/>
          <p:cNvSpPr/>
          <p:nvPr/>
        </p:nvSpPr>
        <p:spPr>
          <a:xfrm>
            <a:off x="588264" y="1684591"/>
            <a:ext cx="2065828" cy="6061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788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Oil Spills and Industrial Waste</a:t>
            </a:r>
            <a:endParaRPr lang="en-US" sz="1788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9" name="Form title 2"/>
          <p:cNvSpPr/>
          <p:nvPr/>
        </p:nvSpPr>
        <p:spPr>
          <a:xfrm>
            <a:off x="3532584" y="1703975"/>
            <a:ext cx="2065828" cy="6061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788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Plastic and Chemical Pollution</a:t>
            </a:r>
            <a:endParaRPr lang="en-US" sz="1788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0" name="Form title 3"/>
          <p:cNvSpPr/>
          <p:nvPr/>
        </p:nvSpPr>
        <p:spPr>
          <a:xfrm>
            <a:off x="6471904" y="1697926"/>
            <a:ext cx="2065828" cy="6061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788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Rising Maritime Accidents</a:t>
            </a:r>
            <a:endParaRPr lang="en-US" sz="1788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1" name="Form text 1"/>
          <p:cNvSpPr/>
          <p:nvPr/>
        </p:nvSpPr>
        <p:spPr>
          <a:xfrm>
            <a:off x="370665" y="3044857"/>
            <a:ext cx="2510028" cy="13926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300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Major oil spills have led to catastrophic environmental damage, endangering marine life and coastal economies.</a:t>
            </a:r>
            <a:endParaRPr lang="en-US" sz="13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2" name="Form text 2"/>
          <p:cNvSpPr/>
          <p:nvPr/>
        </p:nvSpPr>
        <p:spPr>
          <a:xfrm>
            <a:off x="3278743" y="3061335"/>
            <a:ext cx="2586561" cy="132283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300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Plastic waste, microplastics, and industrial chemicals continue to threaten water quality and biodiversity.</a:t>
            </a:r>
            <a:endParaRPr lang="en-US" sz="13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3" name="Form text 3"/>
          <p:cNvSpPr/>
          <p:nvPr/>
        </p:nvSpPr>
        <p:spPr>
          <a:xfrm>
            <a:off x="6208871" y="3032188"/>
            <a:ext cx="2594086" cy="131849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300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Increasing traffic and extreme weather conditions contribute to frequent maritime safety incidents.</a:t>
            </a:r>
            <a:endParaRPr lang="en-US" sz="13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4" name="StaticPath"/>
          <p:cNvSpPr/>
          <p:nvPr/>
        </p:nvSpPr>
        <p:spPr>
          <a:xfrm>
            <a:off x="782002" y="4619625"/>
            <a:ext cx="1685925" cy="71438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5" name="StaticPath"/>
          <p:cNvSpPr/>
          <p:nvPr/>
        </p:nvSpPr>
        <p:spPr>
          <a:xfrm>
            <a:off x="3729038" y="4619625"/>
            <a:ext cx="1685925" cy="71438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6" name="StaticPath"/>
          <p:cNvSpPr/>
          <p:nvPr/>
        </p:nvSpPr>
        <p:spPr>
          <a:xfrm>
            <a:off x="6662928" y="4619625"/>
            <a:ext cx="1685925" cy="71438"/>
          </a:xfrm>
          <a:prstGeom prst="rect">
            <a:avLst/>
          </a:prstGeom>
          <a:solidFill>
            <a:srgbClr val="FF9800"/>
          </a:solidFill>
          <a:ln/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/>
          <p:nvPr/>
        </p:nvSpPr>
        <p:spPr>
          <a:xfrm>
            <a:off x="3143250" y="262366"/>
            <a:ext cx="2857500" cy="51663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285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Case Studies of Major Incidents</a:t>
            </a:r>
            <a:endParaRPr lang="en-US" sz="1285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pic>
        <p:nvPicPr>
          <p:cNvPr id="3" name="Image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4875"/>
            <a:ext cx="3047643" cy="3047643"/>
          </a:xfrm>
          <a:prstGeom prst="rect">
            <a:avLst/>
          </a:prstGeom>
        </p:spPr>
      </p:pic>
      <p:pic>
        <p:nvPicPr>
          <p:cNvPr id="4" name="Image 2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904875"/>
            <a:ext cx="3047643" cy="3047643"/>
          </a:xfrm>
          <a:prstGeom prst="rect">
            <a:avLst/>
          </a:prstGeom>
        </p:spPr>
      </p:pic>
      <p:pic>
        <p:nvPicPr>
          <p:cNvPr id="5" name="Image 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904875"/>
            <a:ext cx="3047643" cy="3047643"/>
          </a:xfrm>
          <a:prstGeom prst="rect">
            <a:avLst/>
          </a:prstGeom>
        </p:spPr>
      </p:pic>
      <p:sp>
        <p:nvSpPr>
          <p:cNvPr id="6" name="Text"/>
          <p:cNvSpPr/>
          <p:nvPr/>
        </p:nvSpPr>
        <p:spPr>
          <a:xfrm>
            <a:off x="74628" y="4159472"/>
            <a:ext cx="9069372" cy="79748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00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Examining past incidents helps us understand the severity of coastal pollution and maritime safety failures.</a:t>
            </a:r>
            <a:endParaRPr lang="en-US" sz="14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/>
          <p:nvPr/>
        </p:nvSpPr>
        <p:spPr>
          <a:xfrm>
            <a:off x="3143250" y="262366"/>
            <a:ext cx="2857500" cy="51663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246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Solutions and Response Strategies</a:t>
            </a:r>
            <a:endParaRPr lang="en-US" sz="1246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pic>
        <p:nvPicPr>
          <p:cNvPr id="3" name="Image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4875"/>
            <a:ext cx="3047643" cy="3047643"/>
          </a:xfrm>
          <a:prstGeom prst="rect">
            <a:avLst/>
          </a:prstGeom>
        </p:spPr>
      </p:pic>
      <p:pic>
        <p:nvPicPr>
          <p:cNvPr id="4" name="Image 2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904875"/>
            <a:ext cx="3047643" cy="3047643"/>
          </a:xfrm>
          <a:prstGeom prst="rect">
            <a:avLst/>
          </a:prstGeom>
        </p:spPr>
      </p:pic>
      <p:pic>
        <p:nvPicPr>
          <p:cNvPr id="5" name="Image 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904875"/>
            <a:ext cx="3047643" cy="3047643"/>
          </a:xfrm>
          <a:prstGeom prst="rect">
            <a:avLst/>
          </a:prstGeom>
        </p:spPr>
      </p:pic>
      <p:sp>
        <p:nvSpPr>
          <p:cNvPr id="6" name="Text"/>
          <p:cNvSpPr/>
          <p:nvPr/>
        </p:nvSpPr>
        <p:spPr>
          <a:xfrm>
            <a:off x="74628" y="4159472"/>
            <a:ext cx="9069372" cy="79748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00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Innovative technologies and strong policies are key to addressing maritime safety and pollution challenges.</a:t>
            </a:r>
            <a:endParaRPr lang="en-US" sz="14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3" name="Title"/>
          <p:cNvSpPr/>
          <p:nvPr/>
        </p:nvSpPr>
        <p:spPr>
          <a:xfrm>
            <a:off x="1190625" y="357188"/>
            <a:ext cx="5715000" cy="571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710" b="1" dirty="0">
                <a:solidFill>
                  <a:srgbClr val="333333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Challenges in Addressing These Issues</a:t>
            </a:r>
            <a:endParaRPr lang="en-US" sz="171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4" name="Subtitle 1"/>
          <p:cNvSpPr/>
          <p:nvPr/>
        </p:nvSpPr>
        <p:spPr>
          <a:xfrm>
            <a:off x="714375" y="1190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190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Lack of Strict Regulations</a:t>
            </a:r>
            <a:endParaRPr lang="en-US" sz="119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Paragraph 1"/>
          <p:cNvSpPr/>
          <p:nvPr/>
        </p:nvSpPr>
        <p:spPr>
          <a:xfrm>
            <a:off x="714375" y="1571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296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Despite international efforts, many regions lack stringent policies to prevent coastal pollution and enforce maritime safety.</a:t>
            </a:r>
            <a:endParaRPr lang="en-US" sz="1296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6" name="Subtitle 2"/>
          <p:cNvSpPr/>
          <p:nvPr/>
        </p:nvSpPr>
        <p:spPr>
          <a:xfrm>
            <a:off x="714375" y="2524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190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Limited Technological Adoption</a:t>
            </a:r>
            <a:endParaRPr lang="en-US" sz="119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7" name="Paragraph 2"/>
          <p:cNvSpPr/>
          <p:nvPr/>
        </p:nvSpPr>
        <p:spPr>
          <a:xfrm>
            <a:off x="714375" y="2905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296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New monitoring and response technologies exist, but their implementation remains slow due to cost and regulatory hurdles.</a:t>
            </a:r>
            <a:endParaRPr lang="en-US" sz="1296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8" name="Subtitle 3"/>
          <p:cNvSpPr/>
          <p:nvPr/>
        </p:nvSpPr>
        <p:spPr>
          <a:xfrm>
            <a:off x="714375" y="3619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190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Public Awareness and Engagement</a:t>
            </a:r>
            <a:endParaRPr lang="en-US" sz="119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9" name="Paragraph 3"/>
          <p:cNvSpPr/>
          <p:nvPr/>
        </p:nvSpPr>
        <p:spPr>
          <a:xfrm>
            <a:off x="714375" y="4000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296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Coastal communities and stakeholders often lack the necessary information and motivation to contribute to pollution prevention and safety measures.</a:t>
            </a:r>
            <a:endParaRPr lang="en-US" sz="1296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pic>
        <p:nvPicPr>
          <p:cNvPr id="10" name="Image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5" y="1333500"/>
            <a:ext cx="2476500" cy="2476500"/>
          </a:xfrm>
          <a:prstGeom prst="rect">
            <a:avLst/>
          </a:prstGeom>
        </p:spPr>
      </p:pic>
      <p:sp>
        <p:nvSpPr>
          <p:cNvPr id="11" name="StaticPath"/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/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4192619" y="703707"/>
            <a:ext cx="2154555" cy="3734753"/>
          </a:xfrm>
          <a:prstGeom prst="rect">
            <a:avLst/>
          </a:prstGeom>
          <a:solidFill>
            <a:srgbClr val="FF9800"/>
          </a:solidFill>
          <a:ln/>
        </p:spPr>
      </p:sp>
      <p:pic>
        <p:nvPicPr>
          <p:cNvPr id="3" name="Image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56" y="1023937"/>
            <a:ext cx="3095625" cy="3095625"/>
          </a:xfrm>
          <a:prstGeom prst="rect">
            <a:avLst/>
          </a:prstGeom>
        </p:spPr>
      </p:pic>
      <p:sp>
        <p:nvSpPr>
          <p:cNvPr id="4" name="Question 1"/>
          <p:cNvSpPr/>
          <p:nvPr/>
        </p:nvSpPr>
        <p:spPr>
          <a:xfrm>
            <a:off x="4306205" y="902922"/>
            <a:ext cx="1927336" cy="51663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039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How can stricter policies improve coastal pollution control?</a:t>
            </a:r>
            <a:endParaRPr lang="en-US" sz="1039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Answer 1"/>
          <p:cNvSpPr/>
          <p:nvPr/>
        </p:nvSpPr>
        <p:spPr>
          <a:xfrm>
            <a:off x="4298299" y="2557224"/>
            <a:ext cx="1943195" cy="163601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247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Stronger regulations can lead to more effective enforcement and compliance, reducing industrial waste and illegal dumping.</a:t>
            </a:r>
            <a:endParaRPr lang="en-US" sz="1247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6" name="StaticPath"/>
          <p:cNvSpPr/>
          <p:nvPr/>
        </p:nvSpPr>
        <p:spPr>
          <a:xfrm>
            <a:off x="4928235" y="1616107"/>
            <a:ext cx="682943" cy="682943"/>
          </a:xfrm>
          <a:prstGeom prst="ellipse">
            <a:avLst/>
          </a:prstGeom>
          <a:solidFill>
            <a:srgbClr val="FFFFFF"/>
          </a:solidFill>
          <a:ln/>
        </p:spPr>
      </p:sp>
      <p:sp>
        <p:nvSpPr>
          <p:cNvPr id="7" name="StaticPath"/>
          <p:cNvSpPr/>
          <p:nvPr/>
        </p:nvSpPr>
        <p:spPr>
          <a:xfrm>
            <a:off x="6584442" y="704374"/>
            <a:ext cx="2154555" cy="3734753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8" name="Question 2"/>
          <p:cNvSpPr/>
          <p:nvPr/>
        </p:nvSpPr>
        <p:spPr>
          <a:xfrm>
            <a:off x="6698028" y="903589"/>
            <a:ext cx="1927336" cy="51663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039" b="1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Bold" pitchFamily="34" charset="-120"/>
              </a:rPr>
              <a:t>What role do new technologies play in maritime safety?</a:t>
            </a:r>
            <a:endParaRPr lang="en-US" sz="1039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9" name="Answer 2"/>
          <p:cNvSpPr/>
          <p:nvPr/>
        </p:nvSpPr>
        <p:spPr>
          <a:xfrm>
            <a:off x="6690122" y="2557891"/>
            <a:ext cx="1943195" cy="1022509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247" dirty="0">
                <a:solidFill>
                  <a:srgbClr val="00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Sans-Regular" pitchFamily="34" charset="-120"/>
              </a:rPr>
              <a:t>Innovations such as AI monitoring, satellite surveillance, and automated spill response systems enhance safety and pollution prevention.</a:t>
            </a:r>
            <a:endParaRPr lang="en-US" sz="1247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0" name="StaticPath"/>
          <p:cNvSpPr/>
          <p:nvPr/>
        </p:nvSpPr>
        <p:spPr>
          <a:xfrm>
            <a:off x="7320058" y="1616773"/>
            <a:ext cx="682943" cy="682943"/>
          </a:xfrm>
          <a:prstGeom prst="ellipse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767</Words>
  <Application>Microsoft Office PowerPoint</Application>
  <PresentationFormat>화면 슬라이드 쇼(16:9)</PresentationFormat>
  <Paragraphs>87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OpenSans-Bold</vt:lpstr>
      <vt:lpstr>OpenSans-Regular</vt:lpstr>
      <vt:lpstr>Prompt-Bold</vt:lpstr>
      <vt:lpstr>Arial</vt:lpstr>
      <vt:lpstr>KoPub돋움체 Bold</vt:lpstr>
      <vt:lpstr>맑은 고딕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변성준/도시환경공학부</cp:lastModifiedBy>
  <cp:revision>4</cp:revision>
  <dcterms:created xsi:type="dcterms:W3CDTF">2025-03-10T03:55:19Z</dcterms:created>
  <dcterms:modified xsi:type="dcterms:W3CDTF">2025-03-10T04:44:48Z</dcterms:modified>
</cp:coreProperties>
</file>